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2476500" cy="17399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647700" y="12700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4" name=""/>
          <p:cNvSpPr/>
          <p:nvPr/>
        </p:nvSpPr>
        <p:spPr>
          <a:xfrm>
            <a:off x="1113434" y="749300"/>
            <a:ext cx="1211072" cy="1320800"/>
          </a:xfrm>
          <a:prstGeom prst="roundRect">
            <a:avLst>
              <a:gd name="adj" fmla="val 10486"/>
            </a:avLst>
          </a:prstGeom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5" name=""/>
          <p:cNvSpPr/>
          <p:nvPr/>
        </p:nvSpPr>
        <p:spPr>
          <a:xfrm>
            <a:off x="1278534" y="889000"/>
            <a:ext cx="906272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Container</a:t>
            </a:r>
          </a:p>
        </p:txBody>
      </p:sp>
      <p:sp>
        <p:nvSpPr>
          <p:cNvPr id="6" name=""/>
          <p:cNvSpPr/>
          <p:nvPr/>
        </p:nvSpPr>
        <p:spPr>
          <a:xfrm>
            <a:off x="1613103" y="11303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7" name=""/>
          <p:cNvSpPr/>
          <p:nvPr/>
        </p:nvSpPr>
        <p:spPr>
          <a:xfrm>
            <a:off x="1607515" y="16637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8" name=""/>
          <p:cNvSpPr/>
          <p:nvPr/>
        </p:nvSpPr>
        <p:spPr>
          <a:xfrm>
            <a:off x="2578506" y="12700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D</a:t>
            </a:r>
          </a:p>
        </p:txBody>
      </p:sp>
      <p:cxnSp>
        <p:nvCxnSpPr>
          <p:cNvPr id="9" name=""/>
          <p:cNvCxnSpPr/>
          <p:nvPr/>
        </p:nvCxnSpPr>
        <p:spPr>
          <a:xfrm flipV="1">
            <a:off x="859434" y="1285319"/>
            <a:ext cx="753668" cy="10906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0" name=""/>
          <p:cNvCxnSpPr/>
          <p:nvPr/>
        </p:nvCxnSpPr>
        <p:spPr>
          <a:xfrm flipV="1" flipH="1">
            <a:off x="1824837" y="1285231"/>
            <a:ext cx="753668" cy="108433"/>
          </a:xfrm>
          <a:prstGeom prst="line"/>
          <a:ln w="12700">
            <a:prstDash val="dash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1" name=""/>
          <p:cNvCxnSpPr/>
          <p:nvPr/>
        </p:nvCxnSpPr>
        <p:spPr>
          <a:xfrm>
            <a:off x="859434" y="1452873"/>
            <a:ext cx="748080" cy="305073"/>
          </a:xfrm>
          <a:prstGeom prst="line"/>
          <a:ln w="38100" cmpd="dbl">
            <a:prstDash val="solid"/>
            <a:headEnd type="triangle" w="sm" len="sm"/>
            <a:tailEnd type="triangle" w="sm" len="sm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2" name=""/>
          <p:cNvCxnSpPr/>
          <p:nvPr/>
        </p:nvCxnSpPr>
        <p:spPr>
          <a:xfrm flipH="1">
            <a:off x="1830425" y="1454890"/>
            <a:ext cx="748080" cy="303318"/>
          </a:xfrm>
          <a:prstGeom prst="line"/>
          <a:ln w="12700">
            <a:prstDash val="dot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3" name=""/>
          <p:cNvSpPr/>
          <p:nvPr/>
        </p:nvSpPr>
        <p:spPr>
          <a:xfrm>
            <a:off x="825868" y="685800"/>
            <a:ext cx="1790531" cy="584200"/>
          </a:xfrm>
          <a:custGeom>
            <a:pathLst>
              <a:path w="1790531" h="584200">
                <a:moveTo>
                  <a:pt x="0" y="584200"/>
                </a:moveTo>
                <a:lnTo>
                  <a:pt x="248183" y="104664"/>
                </a:lnTo>
                <a:cubicBezTo>
                  <a:pt x="257568" y="86531"/>
                  <a:pt x="269102" y="70274"/>
                  <a:pt x="281721" y="57656"/>
                </a:cubicBezTo>
                <a:cubicBezTo>
                  <a:pt x="314122" y="25254"/>
                  <a:pt x="370511" y="6"/>
                  <a:pt x="420896" y="0"/>
                </a:cubicBezTo>
                <a:lnTo>
                  <a:pt x="1365287" y="0"/>
                </a:lnTo>
                <a:cubicBezTo>
                  <a:pt x="1415677" y="0"/>
                  <a:pt x="1472075" y="25250"/>
                  <a:pt x="1504481" y="57656"/>
                </a:cubicBezTo>
                <a:cubicBezTo>
                  <a:pt x="1516771" y="69946"/>
                  <a:pt x="1528033" y="85688"/>
                  <a:pt x="1537277" y="103244"/>
                </a:cubicBezTo>
                <a:lnTo>
                  <a:pt x="1790531" y="584200"/>
                </a:lnTo>
              </a:path>
            </a:pathLst>
          </a:custGeom>
          <a:noFill/>
          <a:ln w="12700">
            <a:prstDash val="dot"/>
            <a:headEnd type="triangle" w="med" len="med"/>
            <a:tailEnd type="triangle" w="med" len="med"/>
          </a:ln>
        </p:spPr>
        <p:style>
          <a:lnRef idx="1">
            <a:srgbClr val="FF0000"/>
          </a:lnRef>
          <a:fillRef idx="0"/>
          <a:effectRef idx="0"/>
          <a:fontRef idx="none"/>
        </p:style>
      </p:sp>
      <p:sp>
        <p:nvSpPr>
          <p:cNvPr id="14" name=""/>
          <p:cNvSpPr/>
          <p:nvPr/>
        </p:nvSpPr>
        <p:spPr>
          <a:xfrm>
            <a:off x="1408060" y="444500"/>
            <a:ext cx="623824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solidFill>
                  <a:srgbClr val="FF0000"/>
                </a:solidFill>
                <a:highlight>
                  <a:srgbClr val="FFFFFF"/>
                </a:highlight>
                <a:latin typeface="Nimbus Sans"/>
              </a:rPr>
              <a:t>middle</a:t>
            </a:r>
          </a:p>
        </p:txBody>
      </p:sp>
      <p:sp>
        <p:nvSpPr>
          <p:cNvPr id="15" name=""/>
          <p:cNvSpPr/>
          <p:nvPr/>
        </p:nvSpPr>
        <p:spPr>
          <a:xfrm>
            <a:off x="448483" y="811076"/>
            <a:ext cx="47731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solidFill>
                  <a:srgbClr val="FF0000"/>
                </a:solidFill>
                <a:highlight>
                  <a:srgbClr val="FFFFFF"/>
                </a:highlight>
                <a:latin typeface="Nimbus Sans"/>
              </a:rPr>
              <a:t>head</a:t>
            </a:r>
          </a:p>
        </p:txBody>
      </p:sp>
      <p:sp>
        <p:nvSpPr>
          <p:cNvPr id="16" name=""/>
          <p:cNvSpPr/>
          <p:nvPr/>
        </p:nvSpPr>
        <p:spPr>
          <a:xfrm>
            <a:off x="2514931" y="811879"/>
            <a:ext cx="285089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solidFill>
                  <a:srgbClr val="FF0000"/>
                </a:solidFill>
                <a:highlight>
                  <a:srgbClr val="FFFFFF"/>
                </a:highlight>
                <a:latin typeface="Nimbus Sans"/>
              </a:rPr>
              <a:t>tail</a:t>
            </a:r>
          </a:p>
        </p:txBody>
      </p:sp>
      <p:cxnSp>
        <p:nvCxnSpPr>
          <p:cNvPr id="17" name=""/>
          <p:cNvCxnSpPr/>
          <p:nvPr/>
        </p:nvCxnSpPr>
        <p:spPr>
          <a:xfrm flipV="1">
            <a:off x="2465709" y="1033949"/>
            <a:ext cx="73042" cy="38461"/>
          </a:xfrm>
          <a:prstGeom prst="line"/>
          <a:ln w="12700">
            <a:prstDash val="solid"/>
          </a:ln>
        </p:spPr>
        <p:style>
          <a:lnRef idx="1">
            <a:srgbClr val="FF0000"/>
          </a:lnRef>
          <a:fillRef idx="0"/>
          <a:effectRef idx="0"/>
          <a:fontRef idx="none"/>
        </p:style>
      </p:cxnSp>
      <p:sp>
        <p:nvSpPr>
          <p:cNvPr id="18" name=""/>
          <p:cNvSpPr/>
          <p:nvPr/>
        </p:nvSpPr>
        <p:spPr>
          <a:xfrm>
            <a:off x="2462751" y="1028330"/>
            <a:ext cx="78959" cy="49698"/>
          </a:xfrm>
          <a:custGeom>
            <a:pathLst>
              <a:path w="78959" h="49698">
                <a:moveTo>
                  <a:pt x="0" y="38461"/>
                </a:moveTo>
                <a:lnTo>
                  <a:pt x="73042" y="0"/>
                </a:lnTo>
                <a:lnTo>
                  <a:pt x="78959" y="11237"/>
                </a:lnTo>
                <a:lnTo>
                  <a:pt x="5917" y="49698"/>
                </a:lnTo>
                <a:lnTo>
                  <a:pt x="0" y="38461"/>
                </a:lnTo>
                <a:close/>
              </a:path>
            </a:pathLst>
          </a:custGeom>
          <a:solidFill>
            <a:srgbClr val="FF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